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21"/>
  </p:notesMasterIdLst>
  <p:sldIdLst>
    <p:sldId id="256" r:id="rId2"/>
    <p:sldId id="259" r:id="rId3"/>
    <p:sldId id="262" r:id="rId4"/>
    <p:sldId id="266" r:id="rId5"/>
    <p:sldId id="263" r:id="rId6"/>
    <p:sldId id="267" r:id="rId7"/>
    <p:sldId id="268" r:id="rId8"/>
    <p:sldId id="269" r:id="rId9"/>
    <p:sldId id="270" r:id="rId10"/>
    <p:sldId id="271" r:id="rId11"/>
    <p:sldId id="272" r:id="rId12"/>
    <p:sldId id="274" r:id="rId13"/>
    <p:sldId id="273" r:id="rId14"/>
    <p:sldId id="275" r:id="rId15"/>
    <p:sldId id="276" r:id="rId16"/>
    <p:sldId id="277" r:id="rId17"/>
    <p:sldId id="258" r:id="rId18"/>
    <p:sldId id="260" r:id="rId19"/>
    <p:sldId id="26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F171DE-9278-40A8-BAD0-02C1E0F705B3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CAA32-FE19-4451-8658-A0DC9A5AA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716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669293" y="1884922"/>
            <a:ext cx="8848345" cy="2700343"/>
            <a:chOff x="1669293" y="1843926"/>
            <a:chExt cx="8848345" cy="3469426"/>
          </a:xfrm>
        </p:grpSpPr>
        <p:sp>
          <p:nvSpPr>
            <p:cNvPr id="39" name="Rectangle 38"/>
            <p:cNvSpPr/>
            <p:nvPr/>
          </p:nvSpPr>
          <p:spPr>
            <a:xfrm>
              <a:off x="1674042" y="1843926"/>
              <a:ext cx="8843596" cy="5874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1FF758EE-6409-4C03-83E4-BBC95A81D992}" type="datetime1">
              <a:rPr lang="en-GB" smtClean="0"/>
              <a:t>12/05/2025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r>
              <a:rPr lang="mk-MK"/>
              <a:t>НАСЛОВ НА ПРЕЗЕНТАЦИЈА</a:t>
            </a:r>
            <a:endParaRPr lang="mk-M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3C421C5B-09D0-4D6B-A858-14CFAE83DC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64137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/>
          <p:cNvSpPr/>
          <p:nvPr/>
        </p:nvSpPr>
        <p:spPr>
          <a:xfrm>
            <a:off x="801237" y="6044184"/>
            <a:ext cx="5941540" cy="502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1E38F82-E3FE-4C47-856D-7F6CCDEFC1E0}" type="datetime1">
              <a:rPr lang="en-GB" smtClean="0"/>
              <a:t>12/05/2025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3C421C5B-09D0-4D6B-A858-14CFAE83D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051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752407" y="1218552"/>
            <a:ext cx="10687186" cy="10783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258578"/>
            <a:ext cx="10579608" cy="646283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3047" y="2200758"/>
            <a:ext cx="9945906" cy="3688599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E247B-9460-432C-B8D0-9B5AC5B3BC35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440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3259545" y="1776565"/>
            <a:ext cx="5666145" cy="3536787"/>
            <a:chOff x="3259545" y="1776565"/>
            <a:chExt cx="5666145" cy="3536787"/>
          </a:xfrm>
        </p:grpSpPr>
        <p:sp>
          <p:nvSpPr>
            <p:cNvPr id="99" name="Rectangle 98"/>
            <p:cNvSpPr/>
            <p:nvPr/>
          </p:nvSpPr>
          <p:spPr>
            <a:xfrm>
              <a:off x="3259545" y="1776565"/>
              <a:ext cx="5657881" cy="12610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3C421C5B-09D0-4D6B-A858-14CFAE83D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021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03ADE11-D2B6-1B64-801B-09BD7F772AAC}"/>
              </a:ext>
            </a:extLst>
          </p:cNvPr>
          <p:cNvSpPr/>
          <p:nvPr userDrawn="1"/>
        </p:nvSpPr>
        <p:spPr>
          <a:xfrm>
            <a:off x="801236" y="6400800"/>
            <a:ext cx="10592187" cy="146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863C98E-72A1-4114-9AAF-E3F6DDB6F56C}" type="datetime1">
              <a:rPr lang="en-GB" smtClean="0"/>
              <a:t>12/05/2025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3C421C5B-09D0-4D6B-A858-14CFAE83D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08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/>
          <p:cNvGrpSpPr/>
          <p:nvPr/>
        </p:nvGrpSpPr>
        <p:grpSpPr>
          <a:xfrm>
            <a:off x="800144" y="2156789"/>
            <a:ext cx="3674476" cy="2743199"/>
            <a:chOff x="697883" y="2273968"/>
            <a:chExt cx="3674476" cy="2743199"/>
          </a:xfrm>
        </p:grpSpPr>
        <p:sp>
          <p:nvSpPr>
            <p:cNvPr id="60" name="Rectangle 59"/>
            <p:cNvSpPr/>
            <p:nvPr/>
          </p:nvSpPr>
          <p:spPr>
            <a:xfrm>
              <a:off x="697883" y="2273968"/>
              <a:ext cx="3674476" cy="45719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1268139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EDD9404-E837-4EC1-B51A-29AC40EAA5E7}" type="datetime1">
              <a:rPr lang="en-GB" smtClean="0"/>
              <a:t>12/05/2025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3C421C5B-09D0-4D6B-A858-14CFAE83D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2575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806336" y="2275661"/>
            <a:ext cx="3668284" cy="26243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125263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2062423"/>
            <a:ext cx="6264350" cy="169685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5454D90-BA6F-4F70-ACCF-43B97D8287F9}" type="datetime1">
              <a:rPr lang="en-GB" smtClean="0"/>
              <a:t>12/05/2025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3C421C5B-09D0-4D6B-A858-14CFAE83D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722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7" name="Rectangle 26"/>
          <p:cNvSpPr/>
          <p:nvPr/>
        </p:nvSpPr>
        <p:spPr>
          <a:xfrm>
            <a:off x="806336" y="2275661"/>
            <a:ext cx="3668284" cy="26243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9BE7D-9A79-49CA-B55A-DFE462F0447B}" type="datetime1">
              <a:rPr lang="en-GB" smtClean="0"/>
              <a:t>12/05/2025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346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2" name="Rectangle 21"/>
          <p:cNvSpPr/>
          <p:nvPr/>
        </p:nvSpPr>
        <p:spPr>
          <a:xfrm>
            <a:off x="800144" y="1699589"/>
            <a:ext cx="3674476" cy="502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1194689"/>
            <a:ext cx="6275035" cy="485806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AF28-8CA6-4996-9EF5-30DD34F6CB7B}" type="datetime1">
              <a:rPr lang="en-GB" smtClean="0"/>
              <a:t>12/05/2025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662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200399"/>
            <a:chOff x="697883" y="1816768"/>
            <a:chExt cx="3674476" cy="3200399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07F2E67-10E6-4085-A3E0-1EC6F4D44F11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3C421C5B-09D0-4D6B-A858-14CFAE83DC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4910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, art, colorfulness, darkness&#10;&#10;Description automatically generated">
            <a:extLst>
              <a:ext uri="{FF2B5EF4-FFF2-40B4-BE49-F238E27FC236}">
                <a16:creationId xmlns:a16="http://schemas.microsoft.com/office/drawing/2014/main" id="{43709BFB-9306-035B-1395-1A0B00AEEA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7" r="9241" b="29687"/>
          <a:stretch/>
        </p:blipFill>
        <p:spPr>
          <a:xfrm flipH="1">
            <a:off x="0" y="1"/>
            <a:ext cx="1046988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4724-0B5C-421C-A88D-67E666001F07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945E5-7888-4129-A55E-B2614F2D3D63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6" descr="A picture containing text, symbol, cartoon, graphics&#10;&#10;Description automatically generated">
            <a:extLst>
              <a:ext uri="{FF2B5EF4-FFF2-40B4-BE49-F238E27FC236}">
                <a16:creationId xmlns:a16="http://schemas.microsoft.com/office/drawing/2014/main" id="{CD976BB0-FA81-0431-1EAD-63ED555C838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954" y="136525"/>
            <a:ext cx="932092" cy="93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302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5" r:id="rId4"/>
    <p:sldLayoutId id="2147483682" r:id="rId5"/>
    <p:sldLayoutId id="2147483683" r:id="rId6"/>
    <p:sldLayoutId id="2147483684" r:id="rId7"/>
    <p:sldLayoutId id="2147483686" r:id="rId8"/>
    <p:sldLayoutId id="2147483689" r:id="rId9"/>
    <p:sldLayoutId id="2147483687" r:id="rId10"/>
  </p:sldLayoutIdLst>
  <p:hf hdr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0A67-CA8A-C11F-40A7-995AEAD7AA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8A32FDF-525D-C6A7-E3B5-83020343FD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Program AI algorithm to control you football team, shoot goals and win</a:t>
            </a:r>
          </a:p>
        </p:txBody>
      </p:sp>
    </p:spTree>
    <p:extLst>
      <p:ext uri="{BB962C8B-B14F-4D97-AF65-F5344CB8AC3E}">
        <p14:creationId xmlns:p14="http://schemas.microsoft.com/office/powerpoint/2010/main" val="4139703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to control your team?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184191" cy="36885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Arguments:</a:t>
            </a:r>
          </a:p>
          <a:p>
            <a:pPr lvl="1"/>
            <a:r>
              <a:rPr lang="en-US" b="1" dirty="0" err="1"/>
              <a:t>our_team</a:t>
            </a:r>
            <a:r>
              <a:rPr lang="en-US" dirty="0"/>
              <a:t>: list of players in our team</a:t>
            </a:r>
          </a:p>
          <a:p>
            <a:pPr lvl="1"/>
            <a:r>
              <a:rPr lang="en-US" b="1" dirty="0" err="1"/>
              <a:t>their_team</a:t>
            </a:r>
            <a:r>
              <a:rPr lang="en-US" dirty="0"/>
              <a:t>: list of player in their team</a:t>
            </a:r>
          </a:p>
          <a:p>
            <a:pPr lvl="1"/>
            <a:r>
              <a:rPr lang="en-US" b="1" dirty="0"/>
              <a:t>ball: </a:t>
            </a:r>
            <a:r>
              <a:rPr lang="en-US" dirty="0"/>
              <a:t>ball information</a:t>
            </a:r>
          </a:p>
          <a:p>
            <a:pPr lvl="1"/>
            <a:r>
              <a:rPr lang="en-US" b="1" dirty="0" err="1"/>
              <a:t>your_side</a:t>
            </a:r>
            <a:r>
              <a:rPr lang="en-US" b="1" dirty="0"/>
              <a:t>: </a:t>
            </a:r>
            <a:r>
              <a:rPr lang="en-US" dirty="0"/>
              <a:t>“left” or “right” side of the field</a:t>
            </a:r>
          </a:p>
          <a:p>
            <a:pPr lvl="1"/>
            <a:r>
              <a:rPr lang="en-US" b="1" dirty="0"/>
              <a:t>half: </a:t>
            </a:r>
            <a:r>
              <a:rPr lang="en-US" dirty="0"/>
              <a:t>“true” or “false” first or second half of the game</a:t>
            </a:r>
          </a:p>
          <a:p>
            <a:pPr lvl="1"/>
            <a:r>
              <a:rPr lang="en-US" b="1" dirty="0" err="1"/>
              <a:t>time_left</a:t>
            </a:r>
            <a:r>
              <a:rPr lang="en-US" b="1" dirty="0"/>
              <a:t>: </a:t>
            </a:r>
            <a:r>
              <a:rPr lang="en-US" dirty="0"/>
              <a:t>till end of half</a:t>
            </a:r>
            <a:r>
              <a:rPr lang="mk-MK" dirty="0"/>
              <a:t> </a:t>
            </a:r>
            <a:r>
              <a:rPr lang="en-US" dirty="0"/>
              <a:t>time</a:t>
            </a:r>
          </a:p>
          <a:p>
            <a:pPr lvl="1"/>
            <a:r>
              <a:rPr lang="en-US" b="1" dirty="0" err="1"/>
              <a:t>our_score</a:t>
            </a:r>
            <a:r>
              <a:rPr lang="en-US" b="1" dirty="0"/>
              <a:t>:</a:t>
            </a:r>
            <a:r>
              <a:rPr lang="mk-MK" b="1" dirty="0"/>
              <a:t> </a:t>
            </a:r>
            <a:r>
              <a:rPr lang="en-US" dirty="0"/>
              <a:t>number of goals given by your team</a:t>
            </a:r>
          </a:p>
          <a:p>
            <a:pPr lvl="1"/>
            <a:r>
              <a:rPr lang="en-US" b="1" dirty="0" err="1"/>
              <a:t>their_score</a:t>
            </a:r>
            <a:r>
              <a:rPr lang="en-US" b="1" dirty="0"/>
              <a:t>: </a:t>
            </a:r>
            <a:r>
              <a:rPr lang="en-US" dirty="0"/>
              <a:t>number of goals given by opponents’ team</a:t>
            </a:r>
            <a:endParaRPr lang="en-US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10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3B3FDF-B0BA-5B10-05CB-9E1A09EA6D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873"/>
          <a:stretch/>
        </p:blipFill>
        <p:spPr>
          <a:xfrm>
            <a:off x="5948089" y="1735732"/>
            <a:ext cx="6243911" cy="19438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950291-27A3-E0A9-24CB-E2F7AFA10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4252" y="3886895"/>
            <a:ext cx="6803600" cy="2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681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to control your team?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184191" cy="36885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Arguments:</a:t>
            </a:r>
          </a:p>
          <a:p>
            <a:pPr lvl="1"/>
            <a:r>
              <a:rPr lang="en-US" dirty="0"/>
              <a:t>List of players in “</a:t>
            </a:r>
            <a:r>
              <a:rPr lang="en-US" dirty="0" err="1"/>
              <a:t>our_team</a:t>
            </a:r>
            <a:r>
              <a:rPr lang="en-US" dirty="0"/>
              <a:t>” and “</a:t>
            </a:r>
            <a:r>
              <a:rPr lang="en-US" dirty="0" err="1"/>
              <a:t>their_team</a:t>
            </a:r>
            <a:r>
              <a:rPr lang="en-US" dirty="0"/>
              <a:t>” contains information about each player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11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3B3FDF-B0BA-5B10-05CB-9E1A09EA6D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873"/>
          <a:stretch/>
        </p:blipFill>
        <p:spPr>
          <a:xfrm>
            <a:off x="5689353" y="2023041"/>
            <a:ext cx="6243911" cy="19438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9E902C-0A3E-963B-2EE9-0A8F7E77E4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23"/>
          <a:stretch/>
        </p:blipFill>
        <p:spPr>
          <a:xfrm>
            <a:off x="1856203" y="4829170"/>
            <a:ext cx="6451033" cy="69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588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to control your team?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184191" cy="36885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Use the following arguments to control your player:</a:t>
            </a:r>
          </a:p>
          <a:p>
            <a:pPr lvl="1"/>
            <a:r>
              <a:rPr lang="en-US" b="1" dirty="0"/>
              <a:t>‘alpha’</a:t>
            </a:r>
            <a:r>
              <a:rPr lang="en-US" dirty="0"/>
              <a:t>: player movement direction</a:t>
            </a:r>
          </a:p>
          <a:p>
            <a:pPr lvl="1"/>
            <a:r>
              <a:rPr lang="en-US" b="1" dirty="0"/>
              <a:t>‘force’</a:t>
            </a:r>
            <a:r>
              <a:rPr lang="en-US" dirty="0"/>
              <a:t>: use this force to accelerate your players</a:t>
            </a:r>
          </a:p>
          <a:p>
            <a:pPr lvl="1"/>
            <a:r>
              <a:rPr lang="en-US" b="1" dirty="0"/>
              <a:t>‘</a:t>
            </a:r>
            <a:r>
              <a:rPr lang="en-US" b="1" dirty="0" err="1"/>
              <a:t>shot_request</a:t>
            </a:r>
            <a:r>
              <a:rPr lang="en-US" b="1" dirty="0"/>
              <a:t>’</a:t>
            </a:r>
            <a:r>
              <a:rPr lang="en-US" dirty="0"/>
              <a:t>: should I shoot or not?</a:t>
            </a:r>
          </a:p>
          <a:p>
            <a:pPr lvl="1"/>
            <a:r>
              <a:rPr lang="en-US" b="1" dirty="0"/>
              <a:t>‘</a:t>
            </a:r>
            <a:r>
              <a:rPr lang="en-US" b="1" dirty="0" err="1"/>
              <a:t>shot_power</a:t>
            </a:r>
            <a:r>
              <a:rPr lang="en-US" b="1" dirty="0"/>
              <a:t>’: </a:t>
            </a:r>
            <a:r>
              <a:rPr lang="en-US" dirty="0"/>
              <a:t>how powerful should I shoot?</a:t>
            </a:r>
            <a:endParaRPr lang="en-US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12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EDC508-B51F-B863-8588-601B9182C9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30" r="62805"/>
          <a:stretch/>
        </p:blipFill>
        <p:spPr>
          <a:xfrm>
            <a:off x="6538860" y="4010946"/>
            <a:ext cx="5236196" cy="190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456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Player attributes customization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184191" cy="36885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Each player has different attributes such as: max. speed, max. acceleration etc.</a:t>
            </a:r>
          </a:p>
          <a:p>
            <a:r>
              <a:rPr lang="en-US" dirty="0"/>
              <a:t>Each teams may customize the attributes of each player</a:t>
            </a:r>
          </a:p>
          <a:p>
            <a:r>
              <a:rPr lang="en-US" dirty="0"/>
              <a:t>Maximum points that can be given to each player is total of 120</a:t>
            </a:r>
          </a:p>
          <a:p>
            <a:r>
              <a:rPr lang="en-US" dirty="0"/>
              <a:t>Maximum points that can be used by each team is total of 270</a:t>
            </a:r>
          </a:p>
          <a:p>
            <a:r>
              <a:rPr lang="en-US" dirty="0"/>
              <a:t>Customize your players according to your own needs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13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9A200A-8209-6990-6E3A-EC68FFEF6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978" y="1772627"/>
            <a:ext cx="4946856" cy="132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375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to start?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184191" cy="36885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Our recommendation:</a:t>
            </a:r>
          </a:p>
          <a:p>
            <a:pPr lvl="1"/>
            <a:r>
              <a:rPr lang="en-US" dirty="0"/>
              <a:t>Use Simple Reflex Agents</a:t>
            </a:r>
          </a:p>
          <a:p>
            <a:r>
              <a:rPr lang="en-US" dirty="0"/>
              <a:t>If necessary turn off the render inside AIFootball.py</a:t>
            </a:r>
          </a:p>
          <a:p>
            <a:pPr lvl="1"/>
            <a:r>
              <a:rPr lang="en-US" dirty="0"/>
              <a:t>Use Learning Agents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14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54963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Rules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184191" cy="36885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You may only use Python 3.8.8</a:t>
            </a:r>
          </a:p>
          <a:p>
            <a:r>
              <a:rPr lang="en-US" dirty="0"/>
              <a:t>You may use whichever libraries you want as long as they are compatible with Python 3.8.8</a:t>
            </a:r>
          </a:p>
          <a:p>
            <a:r>
              <a:rPr lang="en-US" dirty="0"/>
              <a:t>Please inform the organizers for a list of libraries you require before finals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15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2595804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Suggested software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184191" cy="36885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All scripts were tested in Anaconda 4.13.0 using Python 3.8.8</a:t>
            </a:r>
          </a:p>
          <a:p>
            <a:r>
              <a:rPr lang="en-US" dirty="0"/>
              <a:t>You may use whichever Python distribution you like, but we recommend using Anaconda</a:t>
            </a:r>
          </a:p>
          <a:p>
            <a:r>
              <a:rPr lang="en-US" dirty="0"/>
              <a:t>Required libraries: </a:t>
            </a:r>
            <a:r>
              <a:rPr lang="en-US" dirty="0" err="1"/>
              <a:t>pygame</a:t>
            </a:r>
            <a:r>
              <a:rPr lang="en-US" dirty="0"/>
              <a:t>, </a:t>
            </a: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os</a:t>
            </a:r>
            <a:r>
              <a:rPr lang="en-US" dirty="0"/>
              <a:t>, time, random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16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087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D85860-4572-F54A-A3B8-E4AB39804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67D321-52B8-82BF-2C50-7A0B05104B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0072B8D-E71E-4A3C-35EC-022DEF5E3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6424C-F7E0-401D-BD68-40119ED7D0B4}" type="datetime1">
              <a:rPr lang="en-GB" smtClean="0"/>
              <a:t>12/05/2025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5675073-C82C-A769-FE1C-F34264A1D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CEDAA68-0ABB-2E6D-20FA-7E9AAC601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357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D1787E5-5F91-3364-45A2-0FACA9D2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B27CCA-8482-856D-FB3E-F79E364782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22C5196-1CE3-213C-8B8A-DF6D23CBFD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7A1EE-DFA6-3E7E-18B6-1A4C592BD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3EF4D-E910-96F7-B7E3-369C2BFBE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5496F-1E50-31AC-B471-9DED4CA1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519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9A4390A-A71B-EC28-F131-8B690C9F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C2B687F-20F6-075A-7275-EC0DFFE0E2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438D14B-98D5-A5B1-2382-1293D9DE930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699D45-BBAB-D14B-38B4-0B78C2955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AD3A68-F2B0-3179-9298-D11A8210D9F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9CF89-C152-D3A3-8047-DF800D437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D9404-E837-4EC1-B51A-29AC40EAA5E7}" type="datetime1">
              <a:rPr lang="en-GB" smtClean="0"/>
              <a:t>12/05/2025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A26C0-5C67-C1FC-2130-423328C50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mk-MK"/>
              <a:t>НАСЛОВ НА ПРЕЗЕНТАЦИЈА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F9177-AAD5-0038-9091-454C9BE1B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831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Purpose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  <a:p>
            <a:r>
              <a:rPr lang="en-GB" dirty="0"/>
              <a:t>How the game works?</a:t>
            </a:r>
          </a:p>
          <a:p>
            <a:r>
              <a:rPr lang="en-GB" dirty="0"/>
              <a:t>How to control your team?</a:t>
            </a:r>
          </a:p>
          <a:p>
            <a:r>
              <a:rPr lang="en-GB" dirty="0"/>
              <a:t>How to start?</a:t>
            </a:r>
          </a:p>
          <a:p>
            <a:r>
              <a:rPr lang="en-GB" dirty="0"/>
              <a:t>Rules</a:t>
            </a:r>
          </a:p>
          <a:p>
            <a:r>
              <a:rPr lang="en-GB" dirty="0"/>
              <a:t>Suggested software</a:t>
            </a: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2</a:t>
            </a:fld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2801C-44CC-F105-460A-C9562EDE6A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33"/>
          <a:stretch/>
        </p:blipFill>
        <p:spPr>
          <a:xfrm>
            <a:off x="4671148" y="1859435"/>
            <a:ext cx="7520852" cy="419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56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Introduction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7" y="2200758"/>
            <a:ext cx="4139418" cy="3688599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3 vs. 3 Football game</a:t>
            </a:r>
          </a:p>
          <a:p>
            <a:r>
              <a:rPr lang="en-GB" dirty="0"/>
              <a:t>Match duration: 90 seconds</a:t>
            </a:r>
          </a:p>
          <a:p>
            <a:r>
              <a:rPr lang="en-GB" dirty="0"/>
              <a:t>Everyone is a player and a goalkeeper at the same time</a:t>
            </a:r>
          </a:p>
          <a:p>
            <a:r>
              <a:rPr lang="en-GB" dirty="0"/>
              <a:t>Each team needs to control each one of their 3 players</a:t>
            </a: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3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453B87-6171-5565-96A3-A24789103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411" y="2100364"/>
            <a:ext cx="6569589" cy="368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167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8119442-4DF4-2167-5630-C4EFBA84FC1D}"/>
              </a:ext>
            </a:extLst>
          </p:cNvPr>
          <p:cNvSpPr/>
          <p:nvPr/>
        </p:nvSpPr>
        <p:spPr>
          <a:xfrm>
            <a:off x="8146585" y="1945307"/>
            <a:ext cx="3824325" cy="344473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the game works?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023539" cy="36885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Each player has the following attributes:</a:t>
            </a:r>
          </a:p>
          <a:p>
            <a:pPr lvl="1"/>
            <a:r>
              <a:rPr lang="en-GB" b="1" dirty="0"/>
              <a:t>mass</a:t>
            </a:r>
            <a:r>
              <a:rPr lang="en-GB" dirty="0"/>
              <a:t>: </a:t>
            </a:r>
            <a:r>
              <a:rPr lang="en-US" dirty="0"/>
              <a:t>heavier players can push out lighter players</a:t>
            </a:r>
            <a:endParaRPr lang="en-GB" dirty="0"/>
          </a:p>
          <a:p>
            <a:pPr lvl="1"/>
            <a:r>
              <a:rPr lang="en-GB" b="1" dirty="0"/>
              <a:t>radius</a:t>
            </a:r>
            <a:r>
              <a:rPr lang="en-GB" dirty="0"/>
              <a:t>: larger players take up more space</a:t>
            </a:r>
          </a:p>
          <a:p>
            <a:pPr lvl="1"/>
            <a:r>
              <a:rPr lang="en-GB" b="1" dirty="0"/>
              <a:t>acceleration</a:t>
            </a:r>
            <a:r>
              <a:rPr lang="en-GB" dirty="0"/>
              <a:t>: player top acceleration</a:t>
            </a:r>
          </a:p>
          <a:p>
            <a:pPr lvl="1"/>
            <a:r>
              <a:rPr lang="en-GB" b="1" dirty="0"/>
              <a:t>speed</a:t>
            </a:r>
            <a:r>
              <a:rPr lang="en-GB" dirty="0"/>
              <a:t>: player top speed</a:t>
            </a:r>
          </a:p>
          <a:p>
            <a:pPr lvl="1"/>
            <a:r>
              <a:rPr lang="en-GB" b="1" dirty="0"/>
              <a:t>shoot power</a:t>
            </a:r>
            <a:r>
              <a:rPr lang="en-GB" dirty="0"/>
              <a:t>: ball travels further and faster </a:t>
            </a:r>
          </a:p>
          <a:p>
            <a:r>
              <a:rPr lang="en-GB" dirty="0"/>
              <a:t>A player may choose to:</a:t>
            </a:r>
          </a:p>
          <a:p>
            <a:pPr lvl="1"/>
            <a:r>
              <a:rPr lang="en-GB" b="1" dirty="0"/>
              <a:t>guide the ball</a:t>
            </a:r>
            <a:r>
              <a:rPr lang="en-GB" dirty="0"/>
              <a:t>: pushes the ball in the direction of movement</a:t>
            </a:r>
          </a:p>
          <a:p>
            <a:pPr lvl="1"/>
            <a:r>
              <a:rPr lang="en-GB" b="1" dirty="0"/>
              <a:t>shoot the ball</a:t>
            </a:r>
            <a:r>
              <a:rPr lang="en-GB" dirty="0"/>
              <a:t>: shoots the ball in the direction of movement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4</a:t>
            </a:fld>
            <a:endParaRPr lang="en-GB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C3D71EA-59DB-4DFE-5353-D23419D95659}"/>
              </a:ext>
            </a:extLst>
          </p:cNvPr>
          <p:cNvSpPr/>
          <p:nvPr/>
        </p:nvSpPr>
        <p:spPr>
          <a:xfrm>
            <a:off x="9634205" y="2925147"/>
            <a:ext cx="1017037" cy="100770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8150FF-E340-F30E-3A17-098C3595C1DC}"/>
              </a:ext>
            </a:extLst>
          </p:cNvPr>
          <p:cNvCxnSpPr>
            <a:stCxn id="2" idx="7"/>
          </p:cNvCxnSpPr>
          <p:nvPr/>
        </p:nvCxnSpPr>
        <p:spPr>
          <a:xfrm flipH="1">
            <a:off x="10119397" y="3072722"/>
            <a:ext cx="382903" cy="34974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D64904F-243F-E7BF-57D9-72B3E38F418C}"/>
              </a:ext>
            </a:extLst>
          </p:cNvPr>
          <p:cNvCxnSpPr>
            <a:cxnSpLocks/>
          </p:cNvCxnSpPr>
          <p:nvPr/>
        </p:nvCxnSpPr>
        <p:spPr>
          <a:xfrm>
            <a:off x="9634205" y="4052197"/>
            <a:ext cx="485192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076DD5A-6ACA-821C-702E-BBD1A85BEADE}"/>
              </a:ext>
            </a:extLst>
          </p:cNvPr>
          <p:cNvSpPr txBox="1"/>
          <p:nvPr/>
        </p:nvSpPr>
        <p:spPr>
          <a:xfrm>
            <a:off x="9484761" y="4080428"/>
            <a:ext cx="1017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radius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340A441-1A9A-CC86-C05A-96555C86F4A1}"/>
              </a:ext>
            </a:extLst>
          </p:cNvPr>
          <p:cNvSpPr/>
          <p:nvPr/>
        </p:nvSpPr>
        <p:spPr>
          <a:xfrm>
            <a:off x="10516992" y="2638848"/>
            <a:ext cx="470500" cy="433874"/>
          </a:xfrm>
          <a:prstGeom prst="ellipse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76C55D-E19F-EC94-76AC-2C53A65B0AC7}"/>
              </a:ext>
            </a:extLst>
          </p:cNvPr>
          <p:cNvSpPr txBox="1"/>
          <p:nvPr/>
        </p:nvSpPr>
        <p:spPr>
          <a:xfrm>
            <a:off x="10334871" y="1974197"/>
            <a:ext cx="10170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guide or shoot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652F19-1905-E657-B37A-5271C8D0DFF3}"/>
              </a:ext>
            </a:extLst>
          </p:cNvPr>
          <p:cNvCxnSpPr>
            <a:cxnSpLocks/>
          </p:cNvCxnSpPr>
          <p:nvPr/>
        </p:nvCxnSpPr>
        <p:spPr>
          <a:xfrm>
            <a:off x="10119397" y="3422469"/>
            <a:ext cx="0" cy="62972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A88DB0-D72E-3F20-75CB-791C999A5823}"/>
              </a:ext>
            </a:extLst>
          </p:cNvPr>
          <p:cNvCxnSpPr>
            <a:cxnSpLocks/>
          </p:cNvCxnSpPr>
          <p:nvPr/>
        </p:nvCxnSpPr>
        <p:spPr>
          <a:xfrm>
            <a:off x="9638052" y="3415329"/>
            <a:ext cx="0" cy="62972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580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8119442-4DF4-2167-5630-C4EFBA84FC1D}"/>
                  </a:ext>
                </a:extLst>
              </p:cNvPr>
              <p:cNvSpPr/>
              <p:nvPr/>
            </p:nvSpPr>
            <p:spPr>
              <a:xfrm>
                <a:off x="8146585" y="1945307"/>
                <a:ext cx="3824325" cy="3444737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en-US" sz="4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8119442-4DF4-2167-5630-C4EFBA84FC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46585" y="1945307"/>
                <a:ext cx="3824325" cy="344473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the game works?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CE4E38A-CD0F-6190-8E76-78CAFC66B0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23046" y="2200758"/>
                <a:ext cx="6341444" cy="3688599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Player movement is determined by a vector:</a:t>
                </a:r>
              </a:p>
              <a:p>
                <a:pPr lvl="1"/>
                <a:r>
                  <a:rPr lang="en-GB" dirty="0"/>
                  <a:t>Angle(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dirty="0"/>
                  <a:t>): </a:t>
                </a:r>
                <a:r>
                  <a:rPr lang="en-US" dirty="0"/>
                  <a:t>direction of movement</a:t>
                </a:r>
                <a:endParaRPr lang="en-GB" dirty="0"/>
              </a:p>
              <a:p>
                <a:pPr lvl="1"/>
                <a:r>
                  <a:rPr lang="en-GB" dirty="0"/>
                  <a:t>Force(F): acceleration = F / mass</a:t>
                </a:r>
              </a:p>
              <a:p>
                <a:r>
                  <a:rPr lang="en-GB" dirty="0"/>
                  <a:t>The player accelerates in the appropriate direction determined by the angle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dirty="0"/>
                  <a:t>), with the appropriate acceleration determined by the force (F)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CE4E38A-CD0F-6190-8E76-78CAFC66B0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3046" y="2200758"/>
                <a:ext cx="6341444" cy="3688599"/>
              </a:xfrm>
              <a:blipFill>
                <a:blip r:embed="rId3"/>
                <a:stretch>
                  <a:fillRect l="-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5</a:t>
            </a:fld>
            <a:endParaRPr lang="en-GB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C3D71EA-59DB-4DFE-5353-D23419D95659}"/>
              </a:ext>
            </a:extLst>
          </p:cNvPr>
          <p:cNvSpPr/>
          <p:nvPr/>
        </p:nvSpPr>
        <p:spPr>
          <a:xfrm>
            <a:off x="8467878" y="3667676"/>
            <a:ext cx="1017037" cy="100770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8150FF-E340-F30E-3A17-098C3595C1DC}"/>
              </a:ext>
            </a:extLst>
          </p:cNvPr>
          <p:cNvCxnSpPr>
            <a:stCxn id="2" idx="7"/>
          </p:cNvCxnSpPr>
          <p:nvPr/>
        </p:nvCxnSpPr>
        <p:spPr>
          <a:xfrm flipH="1">
            <a:off x="8953070" y="3815251"/>
            <a:ext cx="382903" cy="34974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966233-FAF9-BF9E-7CE2-8CEA90DBA913}"/>
              </a:ext>
            </a:extLst>
          </p:cNvPr>
          <p:cNvCxnSpPr>
            <a:cxnSpLocks/>
          </p:cNvCxnSpPr>
          <p:nvPr/>
        </p:nvCxnSpPr>
        <p:spPr>
          <a:xfrm>
            <a:off x="8953070" y="4164998"/>
            <a:ext cx="252358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757093-F5D9-0631-73C1-5BD494A3A27E}"/>
              </a:ext>
            </a:extLst>
          </p:cNvPr>
          <p:cNvCxnSpPr>
            <a:cxnSpLocks/>
          </p:cNvCxnSpPr>
          <p:nvPr/>
        </p:nvCxnSpPr>
        <p:spPr>
          <a:xfrm flipV="1">
            <a:off x="8953070" y="2603242"/>
            <a:ext cx="1712515" cy="1561756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D6911CEC-0CB6-F3C9-7C88-B5CCF64F08F9}"/>
              </a:ext>
            </a:extLst>
          </p:cNvPr>
          <p:cNvSpPr/>
          <p:nvPr/>
        </p:nvSpPr>
        <p:spPr>
          <a:xfrm>
            <a:off x="9622369" y="2999567"/>
            <a:ext cx="872759" cy="1336218"/>
          </a:xfrm>
          <a:prstGeom prst="arc">
            <a:avLst>
              <a:gd name="adj1" fmla="val 16932954"/>
              <a:gd name="adj2" fmla="val 3803496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605399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the game works?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6" y="2200758"/>
            <a:ext cx="5312260" cy="3688599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Field coordinates will never change</a:t>
            </a:r>
          </a:p>
          <a:p>
            <a:r>
              <a:rPr lang="en-US" dirty="0"/>
              <a:t>Post coordinates will never change</a:t>
            </a:r>
          </a:p>
          <a:p>
            <a:r>
              <a:rPr lang="en-US" dirty="0"/>
              <a:t>Use these coordinates as constants to guide your players</a:t>
            </a:r>
          </a:p>
          <a:p>
            <a:r>
              <a:rPr lang="en-US" dirty="0"/>
              <a:t>Find this coordinates in “AIFootball.py”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6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D6911CEC-0CB6-F3C9-7C88-B5CCF64F08F9}"/>
              </a:ext>
            </a:extLst>
          </p:cNvPr>
          <p:cNvSpPr/>
          <p:nvPr/>
        </p:nvSpPr>
        <p:spPr>
          <a:xfrm>
            <a:off x="9622369" y="2999567"/>
            <a:ext cx="872759" cy="1336218"/>
          </a:xfrm>
          <a:prstGeom prst="arc">
            <a:avLst>
              <a:gd name="adj1" fmla="val 16932954"/>
              <a:gd name="adj2" fmla="val 3803496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FE5039-2970-49AF-12CC-FE4CE6A889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33"/>
          <a:stretch/>
        </p:blipFill>
        <p:spPr>
          <a:xfrm>
            <a:off x="6094476" y="2285342"/>
            <a:ext cx="6024112" cy="33631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27395FB-5665-7371-E661-332325F4230F}"/>
              </a:ext>
            </a:extLst>
          </p:cNvPr>
          <p:cNvSpPr txBox="1"/>
          <p:nvPr/>
        </p:nvSpPr>
        <p:spPr>
          <a:xfrm>
            <a:off x="7546590" y="3033045"/>
            <a:ext cx="4571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</a:rPr>
              <a:t>Fixed coordinates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D94B55-672E-6813-E110-5CA8C1FB92FA}"/>
              </a:ext>
            </a:extLst>
          </p:cNvPr>
          <p:cNvSpPr/>
          <p:nvPr/>
        </p:nvSpPr>
        <p:spPr>
          <a:xfrm>
            <a:off x="6051346" y="2887598"/>
            <a:ext cx="142422" cy="123896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887C985-B659-2BE4-4B3A-B37D2CF774E7}"/>
              </a:ext>
            </a:extLst>
          </p:cNvPr>
          <p:cNvSpPr/>
          <p:nvPr/>
        </p:nvSpPr>
        <p:spPr>
          <a:xfrm>
            <a:off x="6023265" y="5563251"/>
            <a:ext cx="142422" cy="123896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C37D9-3958-D0D1-C046-40973ACAE16A}"/>
              </a:ext>
            </a:extLst>
          </p:cNvPr>
          <p:cNvSpPr/>
          <p:nvPr/>
        </p:nvSpPr>
        <p:spPr>
          <a:xfrm>
            <a:off x="12037301" y="5543933"/>
            <a:ext cx="142422" cy="123896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B8DB21E-9433-8F55-CA25-D56D97F320F5}"/>
              </a:ext>
            </a:extLst>
          </p:cNvPr>
          <p:cNvSpPr/>
          <p:nvPr/>
        </p:nvSpPr>
        <p:spPr>
          <a:xfrm>
            <a:off x="12037301" y="2866622"/>
            <a:ext cx="142422" cy="123896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C711175-B93E-2EB6-B018-CEE607674E1C}"/>
              </a:ext>
            </a:extLst>
          </p:cNvPr>
          <p:cNvSpPr/>
          <p:nvPr/>
        </p:nvSpPr>
        <p:spPr>
          <a:xfrm>
            <a:off x="6241347" y="4773908"/>
            <a:ext cx="142422" cy="123896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5412D73-9E90-FDCE-5B9F-1C1E5D13FCD6}"/>
              </a:ext>
            </a:extLst>
          </p:cNvPr>
          <p:cNvSpPr/>
          <p:nvPr/>
        </p:nvSpPr>
        <p:spPr>
          <a:xfrm>
            <a:off x="6252241" y="3715503"/>
            <a:ext cx="142422" cy="123896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EEAA72-5C37-17F1-2AB5-0F675F85365B}"/>
              </a:ext>
            </a:extLst>
          </p:cNvPr>
          <p:cNvSpPr/>
          <p:nvPr/>
        </p:nvSpPr>
        <p:spPr>
          <a:xfrm>
            <a:off x="11840874" y="3715503"/>
            <a:ext cx="142422" cy="123896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4AB4596-4DC6-0AA1-C51E-163260D942AF}"/>
              </a:ext>
            </a:extLst>
          </p:cNvPr>
          <p:cNvSpPr/>
          <p:nvPr/>
        </p:nvSpPr>
        <p:spPr>
          <a:xfrm>
            <a:off x="11840874" y="4773908"/>
            <a:ext cx="142422" cy="123896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409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to control your team?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6" y="2200758"/>
            <a:ext cx="5312260" cy="3688599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“AIFootball.py” is the official simulation script</a:t>
            </a:r>
          </a:p>
          <a:p>
            <a:r>
              <a:rPr lang="en-US" dirty="0"/>
              <a:t>“</a:t>
            </a:r>
            <a:r>
              <a:rPr lang="en-US" dirty="0" err="1"/>
              <a:t>Team_name</a:t>
            </a:r>
            <a:r>
              <a:rPr lang="en-US" dirty="0"/>
              <a:t>” folder should be named according to each team</a:t>
            </a:r>
          </a:p>
          <a:p>
            <a:r>
              <a:rPr lang="en-US" dirty="0"/>
              <a:t>“</a:t>
            </a:r>
            <a:r>
              <a:rPr lang="en-US" dirty="0" err="1"/>
              <a:t>Team_name</a:t>
            </a:r>
            <a:r>
              <a:rPr lang="en-US" dirty="0"/>
              <a:t>” contains “Manager.py” script and picture of your team logo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7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68BBB9-19D0-6F37-0A9E-E2465FAA3202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C5BDABD-5F59-17C3-1FAF-FF4716B1C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489"/>
          <a:stretch/>
        </p:blipFill>
        <p:spPr>
          <a:xfrm>
            <a:off x="9535106" y="4344779"/>
            <a:ext cx="2041544" cy="92229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7A7F47F-37ED-EBCC-90B0-23457C8554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3421"/>
          <a:stretch/>
        </p:blipFill>
        <p:spPr>
          <a:xfrm>
            <a:off x="9916681" y="2257754"/>
            <a:ext cx="1764884" cy="1051874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9364EA9C-948E-6D92-7F53-F28114376701}"/>
              </a:ext>
            </a:extLst>
          </p:cNvPr>
          <p:cNvSpPr/>
          <p:nvPr/>
        </p:nvSpPr>
        <p:spPr>
          <a:xfrm>
            <a:off x="9345306" y="4280586"/>
            <a:ext cx="1500997" cy="365244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122DD60-63D7-2BD2-DB26-B8407DE59A4A}"/>
              </a:ext>
            </a:extLst>
          </p:cNvPr>
          <p:cNvCxnSpPr>
            <a:cxnSpLocks/>
            <a:endCxn id="32" idx="2"/>
          </p:cNvCxnSpPr>
          <p:nvPr/>
        </p:nvCxnSpPr>
        <p:spPr>
          <a:xfrm flipV="1">
            <a:off x="10048625" y="3309628"/>
            <a:ext cx="750498" cy="9582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672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to control your team?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184191" cy="3688599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“Manager.py” contains a function named </a:t>
            </a:r>
            <a:r>
              <a:rPr lang="en-US" dirty="0" err="1"/>
              <a:t>team_properties</a:t>
            </a:r>
            <a:r>
              <a:rPr lang="en-US" dirty="0"/>
              <a:t>()</a:t>
            </a:r>
          </a:p>
          <a:p>
            <a:r>
              <a:rPr lang="en-US" dirty="0"/>
              <a:t>Use this function to declare:</a:t>
            </a:r>
          </a:p>
          <a:p>
            <a:pPr lvl="1"/>
            <a:r>
              <a:rPr lang="en-US" dirty="0"/>
              <a:t>team name</a:t>
            </a:r>
          </a:p>
          <a:p>
            <a:pPr lvl="1"/>
            <a:r>
              <a:rPr lang="en-US" dirty="0"/>
              <a:t>player names</a:t>
            </a:r>
          </a:p>
          <a:p>
            <a:pPr lvl="1"/>
            <a:r>
              <a:rPr lang="en-US" dirty="0"/>
              <a:t>team logo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8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342B6F3-E74D-C58C-45B8-6479CCE2A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039" y="2191335"/>
            <a:ext cx="4974061" cy="121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37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6FC27C-0D96-BDB2-CF1C-4896B092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to control your team?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E4E38A-CD0F-6190-8E76-78CAFC66B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045" y="2200758"/>
            <a:ext cx="7184191" cy="3688599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US" dirty="0"/>
              <a:t>“Manager.py” contains a function named decision()</a:t>
            </a:r>
          </a:p>
          <a:p>
            <a:r>
              <a:rPr lang="en-US" dirty="0"/>
              <a:t>Use this function to:</a:t>
            </a:r>
          </a:p>
          <a:p>
            <a:pPr lvl="1"/>
            <a:r>
              <a:rPr lang="en-US" dirty="0"/>
              <a:t>obtain game data</a:t>
            </a:r>
          </a:p>
          <a:p>
            <a:pPr lvl="1"/>
            <a:r>
              <a:rPr lang="en-US" dirty="0"/>
              <a:t>control players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7EA3-B16D-83DC-E37E-6951A72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7CB5F-2DBD-4366-A282-BB8A341EC200}" type="datetime1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C01E-8C51-07D4-AD7A-EECE593FB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 Football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521D-E45B-B988-4FAB-749F7728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21C5B-09D0-4D6B-A858-14CFAE83DC99}" type="slidenum">
              <a:rPr lang="en-GB" smtClean="0"/>
              <a:t>9</a:t>
            </a:fld>
            <a:endParaRPr lang="en-GB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74883C-ADBE-D6C4-9332-AA5E306B2BD2}"/>
              </a:ext>
            </a:extLst>
          </p:cNvPr>
          <p:cNvCxnSpPr>
            <a:cxnSpLocks/>
          </p:cNvCxnSpPr>
          <p:nvPr/>
        </p:nvCxnSpPr>
        <p:spPr>
          <a:xfrm flipV="1">
            <a:off x="8953070" y="2200758"/>
            <a:ext cx="0" cy="19642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7DA64-0112-63FB-9B04-0482FF4C5E83}"/>
              </a:ext>
            </a:extLst>
          </p:cNvPr>
          <p:cNvSpPr txBox="1"/>
          <p:nvPr/>
        </p:nvSpPr>
        <p:spPr>
          <a:xfrm>
            <a:off x="10095805" y="2341631"/>
            <a:ext cx="72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3B3FDF-B0BA-5B10-05CB-9E1A09EA6D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873"/>
          <a:stretch/>
        </p:blipFill>
        <p:spPr>
          <a:xfrm>
            <a:off x="5646221" y="4114325"/>
            <a:ext cx="6243911" cy="194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565157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1625</TotalTime>
  <Words>770</Words>
  <Application>Microsoft Office PowerPoint</Application>
  <PresentationFormat>Widescreen</PresentationFormat>
  <Paragraphs>172</Paragraphs>
  <Slides>19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Cambria Math</vt:lpstr>
      <vt:lpstr>Rockwell</vt:lpstr>
      <vt:lpstr>Wingdings</vt:lpstr>
      <vt:lpstr>Atlas</vt:lpstr>
      <vt:lpstr>AI Football</vt:lpstr>
      <vt:lpstr>Purpose</vt:lpstr>
      <vt:lpstr>Introduction</vt:lpstr>
      <vt:lpstr>How the game works?</vt:lpstr>
      <vt:lpstr>How the game works?</vt:lpstr>
      <vt:lpstr>How the game works?</vt:lpstr>
      <vt:lpstr>How to control your team?</vt:lpstr>
      <vt:lpstr>How to control your team?</vt:lpstr>
      <vt:lpstr>How to control your team?</vt:lpstr>
      <vt:lpstr>How to control your team?</vt:lpstr>
      <vt:lpstr>How to control your team?</vt:lpstr>
      <vt:lpstr>How to control your team?</vt:lpstr>
      <vt:lpstr>Player attributes customization</vt:lpstr>
      <vt:lpstr>How to start?</vt:lpstr>
      <vt:lpstr>Rules</vt:lpstr>
      <vt:lpstr>Suggested software</vt:lpstr>
      <vt:lpstr>Questions?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Презентација</dc:title>
  <dc:creator>Stefan Momyr</dc:creator>
  <cp:lastModifiedBy>Filip Donchevski</cp:lastModifiedBy>
  <cp:revision>9</cp:revision>
  <dcterms:created xsi:type="dcterms:W3CDTF">2023-05-04T14:22:57Z</dcterms:created>
  <dcterms:modified xsi:type="dcterms:W3CDTF">2025-05-12T10:45:52Z</dcterms:modified>
</cp:coreProperties>
</file>

<file path=docProps/thumbnail.jpeg>
</file>